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77" r:id="rId2"/>
    <p:sldId id="267" r:id="rId3"/>
    <p:sldId id="278" r:id="rId4"/>
    <p:sldId id="279" r:id="rId5"/>
    <p:sldId id="284" r:id="rId6"/>
    <p:sldId id="280" r:id="rId7"/>
    <p:sldId id="285" r:id="rId8"/>
    <p:sldId id="287" r:id="rId9"/>
    <p:sldId id="286" r:id="rId10"/>
    <p:sldId id="289" r:id="rId11"/>
    <p:sldId id="291" r:id="rId12"/>
    <p:sldId id="295" r:id="rId13"/>
    <p:sldId id="296" r:id="rId14"/>
    <p:sldId id="297" r:id="rId15"/>
    <p:sldId id="304" r:id="rId16"/>
    <p:sldId id="306" r:id="rId17"/>
    <p:sldId id="307" r:id="rId18"/>
    <p:sldId id="309" r:id="rId19"/>
    <p:sldId id="310" r:id="rId20"/>
    <p:sldId id="311" r:id="rId21"/>
    <p:sldId id="312" r:id="rId22"/>
    <p:sldId id="298" r:id="rId23"/>
    <p:sldId id="299" r:id="rId24"/>
    <p:sldId id="300" r:id="rId25"/>
    <p:sldId id="301" r:id="rId26"/>
    <p:sldId id="302" r:id="rId27"/>
    <p:sldId id="303" r:id="rId28"/>
    <p:sldId id="305" r:id="rId29"/>
    <p:sldId id="313" r:id="rId30"/>
    <p:sldId id="308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27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4" autoAdjust="0"/>
  </p:normalViewPr>
  <p:slideViewPr>
    <p:cSldViewPr snapToGrid="0">
      <p:cViewPr>
        <p:scale>
          <a:sx n="75" d="100"/>
          <a:sy n="75" d="100"/>
        </p:scale>
        <p:origin x="974" y="3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/wine+qualit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Vinho</a:t>
            </a:r>
            <a:r>
              <a:rPr lang="en-US" dirty="0"/>
              <a:t> da ‘Ville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 Charlottesville Wine Story</a:t>
            </a:r>
          </a:p>
          <a:p>
            <a:endParaRPr lang="en-US" dirty="0"/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7577463-F014-4844-AD60-76E6B5A3FB50}"/>
              </a:ext>
            </a:extLst>
          </p:cNvPr>
          <p:cNvSpPr txBox="1">
            <a:spLocks/>
          </p:cNvSpPr>
          <p:nvPr/>
        </p:nvSpPr>
        <p:spPr>
          <a:xfrm>
            <a:off x="1066800" y="6143151"/>
            <a:ext cx="10058400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Michael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Kolonay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- Jordan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Machita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- Stephen Morris - Siddharth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Surapeneni</a:t>
            </a:r>
            <a:endParaRPr lang="en-US" b="0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4898 wines:</a:t>
            </a:r>
          </a:p>
          <a:p>
            <a:pPr lvl="1"/>
            <a:r>
              <a:rPr lang="en-US" dirty="0"/>
              <a:t>1060 high quality</a:t>
            </a:r>
          </a:p>
          <a:p>
            <a:pPr lvl="1"/>
            <a:r>
              <a:rPr lang="en-US" dirty="0"/>
              <a:t>3838 low quality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Predict high quality wines</a:t>
            </a:r>
          </a:p>
          <a:p>
            <a:pPr lvl="1"/>
            <a:r>
              <a:rPr lang="en-US" dirty="0"/>
              <a:t>Minimize false positives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A0FCAB-9E6A-4133-AC00-3A475301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Wines –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7532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Alcohol and Citric Acid by Quality </a:t>
            </a:r>
          </a:p>
        </p:txBody>
      </p:sp>
      <p:pic>
        <p:nvPicPr>
          <p:cNvPr id="5122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42090CE-2564-4F0D-9587-49E8500D2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73427"/>
            <a:ext cx="4800600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D4AAC38-46B4-4EF2-80B9-0256B434F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73427"/>
            <a:ext cx="4800599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Wines –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66787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Chlorides and Residual Sugar by Quality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Wines – Exploratory data Analysis</a:t>
            </a:r>
          </a:p>
        </p:txBody>
      </p:sp>
      <p:pic>
        <p:nvPicPr>
          <p:cNvPr id="7170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76EC40-798A-43E0-9110-E7E3E3446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2273427"/>
            <a:ext cx="4800599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40056DD-AD55-41A9-92B0-CFCEAAB8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73427"/>
            <a:ext cx="4800599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03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Boxplots of Density and Total Sulfur Dioxide by Quality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Wines – Exploratory data Analysis</a:t>
            </a:r>
          </a:p>
        </p:txBody>
      </p:sp>
      <p:pic>
        <p:nvPicPr>
          <p:cNvPr id="8194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6A9CE70C-5E6B-4C96-B5D2-5A26943AF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73427"/>
            <a:ext cx="4800599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33EBE55-E91F-4AE9-9976-7A760481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73427"/>
            <a:ext cx="4800599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3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Remaining Predictors by Quality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Wines – Exploratory data Analysis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04833CE-CFF4-4371-AC88-13BC0F12E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060" y="2157413"/>
            <a:ext cx="7891880" cy="408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4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White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methods:</a:t>
            </a:r>
          </a:p>
          <a:p>
            <a:pPr lvl="1"/>
            <a:r>
              <a:rPr lang="en-US" dirty="0"/>
              <a:t>Full model, backward elimination</a:t>
            </a:r>
          </a:p>
          <a:p>
            <a:pPr lvl="1"/>
            <a:r>
              <a:rPr lang="en-US" dirty="0"/>
              <a:t>EDA predictors, backward elimination</a:t>
            </a:r>
          </a:p>
          <a:p>
            <a:r>
              <a:rPr lang="en-US" dirty="0"/>
              <a:t>Comparison of Method 1 and 2 Results: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92D7E5-BFEC-4539-904D-6FE7803ED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223702"/>
              </p:ext>
            </p:extLst>
          </p:nvPr>
        </p:nvGraphicFramePr>
        <p:xfrm>
          <a:off x="1295400" y="3482265"/>
          <a:ext cx="9601201" cy="2243832"/>
        </p:xfrm>
        <a:graphic>
          <a:graphicData uri="http://schemas.openxmlformats.org/drawingml/2006/table">
            <a:tbl>
              <a:tblPr/>
              <a:tblGrid>
                <a:gridCol w="1325880">
                  <a:extLst>
                    <a:ext uri="{9D8B030D-6E8A-4147-A177-3AD203B41FA5}">
                      <a16:colId xmlns:a16="http://schemas.microsoft.com/office/drawing/2014/main" val="973894178"/>
                    </a:ext>
                  </a:extLst>
                </a:gridCol>
                <a:gridCol w="1264921">
                  <a:extLst>
                    <a:ext uri="{9D8B030D-6E8A-4147-A177-3AD203B41FA5}">
                      <a16:colId xmlns:a16="http://schemas.microsoft.com/office/drawing/2014/main" val="2212848111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2388441846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30636238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529479144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552837014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745003178"/>
                    </a:ext>
                  </a:extLst>
                </a:gridCol>
              </a:tblGrid>
              <a:tr h="4595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236156"/>
                  </a:ext>
                </a:extLst>
              </a:tr>
              <a:tr h="89212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 1: Full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0   1833   73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1   422  121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0.2228361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0.9616999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0.7978767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0.6237113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360757"/>
                  </a:ext>
                </a:extLst>
              </a:tr>
              <a:tr h="89212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 2: EDA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0   1848   58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1   431  112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0.2062615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0.9695698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0.8003267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0.6588235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800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82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White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1: Full model, backward elimination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06273-4EE1-4249-BC6A-369B3819A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679525"/>
              </p:ext>
            </p:extLst>
          </p:nvPr>
        </p:nvGraphicFramePr>
        <p:xfrm>
          <a:off x="1295400" y="1748902"/>
          <a:ext cx="9601200" cy="3994950"/>
        </p:xfrm>
        <a:graphic>
          <a:graphicData uri="http://schemas.openxmlformats.org/drawingml/2006/table">
            <a:tbl>
              <a:tblPr/>
              <a:tblGrid>
                <a:gridCol w="639066">
                  <a:extLst>
                    <a:ext uri="{9D8B030D-6E8A-4147-A177-3AD203B41FA5}">
                      <a16:colId xmlns:a16="http://schemas.microsoft.com/office/drawing/2014/main" val="67625181"/>
                    </a:ext>
                  </a:extLst>
                </a:gridCol>
                <a:gridCol w="1293348">
                  <a:extLst>
                    <a:ext uri="{9D8B030D-6E8A-4147-A177-3AD203B41FA5}">
                      <a16:colId xmlns:a16="http://schemas.microsoft.com/office/drawing/2014/main" val="373001223"/>
                    </a:ext>
                  </a:extLst>
                </a:gridCol>
                <a:gridCol w="1536800">
                  <a:extLst>
                    <a:ext uri="{9D8B030D-6E8A-4147-A177-3AD203B41FA5}">
                      <a16:colId xmlns:a16="http://schemas.microsoft.com/office/drawing/2014/main" val="3216699535"/>
                    </a:ext>
                  </a:extLst>
                </a:gridCol>
                <a:gridCol w="1217268">
                  <a:extLst>
                    <a:ext uri="{9D8B030D-6E8A-4147-A177-3AD203B41FA5}">
                      <a16:colId xmlns:a16="http://schemas.microsoft.com/office/drawing/2014/main" val="2898162607"/>
                    </a:ext>
                  </a:extLst>
                </a:gridCol>
                <a:gridCol w="1232484">
                  <a:extLst>
                    <a:ext uri="{9D8B030D-6E8A-4147-A177-3AD203B41FA5}">
                      <a16:colId xmlns:a16="http://schemas.microsoft.com/office/drawing/2014/main" val="2555708043"/>
                    </a:ext>
                  </a:extLst>
                </a:gridCol>
                <a:gridCol w="1156404">
                  <a:extLst>
                    <a:ext uri="{9D8B030D-6E8A-4147-A177-3AD203B41FA5}">
                      <a16:colId xmlns:a16="http://schemas.microsoft.com/office/drawing/2014/main" val="2638276606"/>
                    </a:ext>
                  </a:extLst>
                </a:gridCol>
                <a:gridCol w="1338994">
                  <a:extLst>
                    <a:ext uri="{9D8B030D-6E8A-4147-A177-3AD203B41FA5}">
                      <a16:colId xmlns:a16="http://schemas.microsoft.com/office/drawing/2014/main" val="2144812423"/>
                    </a:ext>
                  </a:extLst>
                </a:gridCol>
                <a:gridCol w="1186836">
                  <a:extLst>
                    <a:ext uri="{9D8B030D-6E8A-4147-A177-3AD203B41FA5}">
                      <a16:colId xmlns:a16="http://schemas.microsoft.com/office/drawing/2014/main" val="1331593174"/>
                    </a:ext>
                  </a:extLst>
                </a:gridCol>
              </a:tblGrid>
              <a:tr h="3768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Step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AUC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Confusion(.5)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dropped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458748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0.7939588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 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0   1819   98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1   388  144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0.270677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0.9488785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0.801552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0.5827338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  <a:latin typeface="+mn-lt"/>
                        </a:rPr>
                      </a:b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013578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0.7939153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0   1789  117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1   381  162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0.298343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0.9386149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0.796652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0.5806452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alcohol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418362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0.7937192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0   1790  116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1   376  167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0.307551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0.9391396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0.799102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.590106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citric.acid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892475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0.7943926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0   1789  117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1   376  167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0.307551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0.9386149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0.798693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0.5880282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Sulfur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dioxide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134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34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White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1: Full model, backward elimination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C0F222-680E-4A4C-9219-28843EECB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240513"/>
              </p:ext>
            </p:extLst>
          </p:nvPr>
        </p:nvGraphicFramePr>
        <p:xfrm>
          <a:off x="1295399" y="1767396"/>
          <a:ext cx="9601199" cy="4176199"/>
        </p:xfrm>
        <a:graphic>
          <a:graphicData uri="http://schemas.openxmlformats.org/drawingml/2006/table">
            <a:tbl>
              <a:tblPr/>
              <a:tblGrid>
                <a:gridCol w="2457450">
                  <a:extLst>
                    <a:ext uri="{9D8B030D-6E8A-4147-A177-3AD203B41FA5}">
                      <a16:colId xmlns:a16="http://schemas.microsoft.com/office/drawing/2014/main" val="3034024850"/>
                    </a:ext>
                  </a:extLst>
                </a:gridCol>
                <a:gridCol w="1657351">
                  <a:extLst>
                    <a:ext uri="{9D8B030D-6E8A-4147-A177-3AD203B41FA5}">
                      <a16:colId xmlns:a16="http://schemas.microsoft.com/office/drawing/2014/main" val="1181654295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357620492"/>
                    </a:ext>
                  </a:extLst>
                </a:gridCol>
                <a:gridCol w="1276351">
                  <a:extLst>
                    <a:ext uri="{9D8B030D-6E8A-4147-A177-3AD203B41FA5}">
                      <a16:colId xmlns:a16="http://schemas.microsoft.com/office/drawing/2014/main" val="3424096439"/>
                    </a:ext>
                  </a:extLst>
                </a:gridCol>
                <a:gridCol w="2609848">
                  <a:extLst>
                    <a:ext uri="{9D8B030D-6E8A-4147-A177-3AD203B41FA5}">
                      <a16:colId xmlns:a16="http://schemas.microsoft.com/office/drawing/2014/main" val="4056598997"/>
                    </a:ext>
                  </a:extLst>
                </a:gridCol>
              </a:tblGrid>
              <a:tr h="355473">
                <a:tc gridSpan="5"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Summary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491883"/>
                  </a:ext>
                </a:extLst>
              </a:tr>
              <a:tr h="621469">
                <a:tc>
                  <a:txBody>
                    <a:bodyPr/>
                    <a:lstStyle/>
                    <a:p>
                      <a:pPr fontAlgn="b"/>
                      <a:br>
                        <a:rPr lang="en-US" sz="1400">
                          <a:effectLst/>
                          <a:latin typeface="+mn-lt"/>
                        </a:rPr>
                      </a:b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Estimate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Std. Error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 value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Pr(&gt;|z|)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8693476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(Intercept)  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7.33E+02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4.83E+01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15.167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 2e-16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046407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fixed.acidity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6.36E-01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9.06E-02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7.015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2.31e-12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91304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volatile.acidity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-3.22E+00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6.31E-01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-5.101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3.38e-07 ***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648867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residual.sugar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3.44E-01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2.74E-02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12.56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 2e-16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551825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chlorides    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-1.67E+01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5.44E+00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-3.075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0.0021 **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071095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free.sulfur.dioxide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6.58E-03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3.27E-03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2.013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0.0441 *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502795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density      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-7.57E+02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4.99E+01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-15.183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 2e-16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83908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           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3.70E+00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4.74E-01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7.81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5.70e-15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010072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sulphates           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2.17E+00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4.70E-01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4.617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3.88e-06 ***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655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74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White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1: Full model, backward elimination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E34F3F-7E49-4E60-91EB-459CEFBC4808}"/>
              </a:ext>
            </a:extLst>
          </p:cNvPr>
          <p:cNvGrpSpPr/>
          <p:nvPr/>
        </p:nvGrpSpPr>
        <p:grpSpPr>
          <a:xfrm>
            <a:off x="3326768" y="1750325"/>
            <a:ext cx="5538464" cy="1990725"/>
            <a:chOff x="1783672" y="1750325"/>
            <a:chExt cx="5538464" cy="1990725"/>
          </a:xfrm>
        </p:grpSpPr>
        <p:pic>
          <p:nvPicPr>
            <p:cNvPr id="23554" name="Picture 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A6CF3DC-3A95-4A18-9813-BA6457491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3672" y="1750325"/>
              <a:ext cx="2543175" cy="19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6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0D6562E-E1BD-4E0C-A8FD-A259F0483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486" y="1750325"/>
              <a:ext cx="2533650" cy="198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BB2D5F-6413-4704-B1C4-C42EEDF90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115260"/>
              </p:ext>
            </p:extLst>
          </p:nvPr>
        </p:nvGraphicFramePr>
        <p:xfrm>
          <a:off x="1295401" y="3741050"/>
          <a:ext cx="9601199" cy="2499360"/>
        </p:xfrm>
        <a:graphic>
          <a:graphicData uri="http://schemas.openxmlformats.org/drawingml/2006/table">
            <a:tbl>
              <a:tblPr/>
              <a:tblGrid>
                <a:gridCol w="1649002">
                  <a:extLst>
                    <a:ext uri="{9D8B030D-6E8A-4147-A177-3AD203B41FA5}">
                      <a16:colId xmlns:a16="http://schemas.microsoft.com/office/drawing/2014/main" val="854362729"/>
                    </a:ext>
                  </a:extLst>
                </a:gridCol>
                <a:gridCol w="1649002">
                  <a:extLst>
                    <a:ext uri="{9D8B030D-6E8A-4147-A177-3AD203B41FA5}">
                      <a16:colId xmlns:a16="http://schemas.microsoft.com/office/drawing/2014/main" val="3846784694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2893580698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1882572209"/>
                    </a:ext>
                  </a:extLst>
                </a:gridCol>
                <a:gridCol w="1618180">
                  <a:extLst>
                    <a:ext uri="{9D8B030D-6E8A-4147-A177-3AD203B41FA5}">
                      <a16:colId xmlns:a16="http://schemas.microsoft.com/office/drawing/2014/main" val="942624398"/>
                    </a:ext>
                  </a:extLst>
                </a:gridCol>
                <a:gridCol w="1356189">
                  <a:extLst>
                    <a:ext uri="{9D8B030D-6E8A-4147-A177-3AD203B41FA5}">
                      <a16:colId xmlns:a16="http://schemas.microsoft.com/office/drawing/2014/main" val="3873515820"/>
                    </a:ext>
                  </a:extLst>
                </a:gridCol>
              </a:tblGrid>
              <a:tr h="2416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40066"/>
                  </a:ext>
                </a:extLst>
              </a:tr>
              <a:tr h="5798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0   1789  117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1   376  167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0.3075506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0.9386149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0.7986933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0.5880282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04106"/>
                  </a:ext>
                </a:extLst>
              </a:tr>
              <a:tr h="5798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0   1833   73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1   422  121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0.2228361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0.9616999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0.7978767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0.6237113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313012"/>
                  </a:ext>
                </a:extLst>
              </a:tr>
              <a:tr h="5798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.60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0   1863   43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1   451   92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0.1694291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0.9774397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0.798285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0.6814815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08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52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White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2: EDA predictors, backward elimination</a:t>
            </a:r>
          </a:p>
          <a:p>
            <a:r>
              <a:rPr lang="en-US" sz="1800" dirty="0"/>
              <a:t>Begins with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alcohol, citric acid, residual sugar, chlorides, total sulfur dioxide, and density</a:t>
            </a:r>
            <a:endParaRPr lang="en-US" sz="1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06273-4EE1-4249-BC6A-369B3819A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698008"/>
              </p:ext>
            </p:extLst>
          </p:nvPr>
        </p:nvGraphicFramePr>
        <p:xfrm>
          <a:off x="1295400" y="2254927"/>
          <a:ext cx="9601200" cy="3994950"/>
        </p:xfrm>
        <a:graphic>
          <a:graphicData uri="http://schemas.openxmlformats.org/drawingml/2006/table">
            <a:tbl>
              <a:tblPr/>
              <a:tblGrid>
                <a:gridCol w="639066">
                  <a:extLst>
                    <a:ext uri="{9D8B030D-6E8A-4147-A177-3AD203B41FA5}">
                      <a16:colId xmlns:a16="http://schemas.microsoft.com/office/drawing/2014/main" val="67625181"/>
                    </a:ext>
                  </a:extLst>
                </a:gridCol>
                <a:gridCol w="1293348">
                  <a:extLst>
                    <a:ext uri="{9D8B030D-6E8A-4147-A177-3AD203B41FA5}">
                      <a16:colId xmlns:a16="http://schemas.microsoft.com/office/drawing/2014/main" val="373001223"/>
                    </a:ext>
                  </a:extLst>
                </a:gridCol>
                <a:gridCol w="1536800">
                  <a:extLst>
                    <a:ext uri="{9D8B030D-6E8A-4147-A177-3AD203B41FA5}">
                      <a16:colId xmlns:a16="http://schemas.microsoft.com/office/drawing/2014/main" val="3216699535"/>
                    </a:ext>
                  </a:extLst>
                </a:gridCol>
                <a:gridCol w="1217268">
                  <a:extLst>
                    <a:ext uri="{9D8B030D-6E8A-4147-A177-3AD203B41FA5}">
                      <a16:colId xmlns:a16="http://schemas.microsoft.com/office/drawing/2014/main" val="2898162607"/>
                    </a:ext>
                  </a:extLst>
                </a:gridCol>
                <a:gridCol w="1232484">
                  <a:extLst>
                    <a:ext uri="{9D8B030D-6E8A-4147-A177-3AD203B41FA5}">
                      <a16:colId xmlns:a16="http://schemas.microsoft.com/office/drawing/2014/main" val="2555708043"/>
                    </a:ext>
                  </a:extLst>
                </a:gridCol>
                <a:gridCol w="1156404">
                  <a:extLst>
                    <a:ext uri="{9D8B030D-6E8A-4147-A177-3AD203B41FA5}">
                      <a16:colId xmlns:a16="http://schemas.microsoft.com/office/drawing/2014/main" val="2638276606"/>
                    </a:ext>
                  </a:extLst>
                </a:gridCol>
                <a:gridCol w="1338994">
                  <a:extLst>
                    <a:ext uri="{9D8B030D-6E8A-4147-A177-3AD203B41FA5}">
                      <a16:colId xmlns:a16="http://schemas.microsoft.com/office/drawing/2014/main" val="2144812423"/>
                    </a:ext>
                  </a:extLst>
                </a:gridCol>
                <a:gridCol w="1186836">
                  <a:extLst>
                    <a:ext uri="{9D8B030D-6E8A-4147-A177-3AD203B41FA5}">
                      <a16:colId xmlns:a16="http://schemas.microsoft.com/office/drawing/2014/main" val="1331593174"/>
                    </a:ext>
                  </a:extLst>
                </a:gridCol>
              </a:tblGrid>
              <a:tr h="3768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Step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AUC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Confusion(.5)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dropped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458748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0.7572742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0   1804  102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1   391  152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0.279926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0.9464848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0.798693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0.5984252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  <a:latin typeface="+mn-lt"/>
                        </a:rPr>
                      </a:b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013578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0.7573061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0   1805  101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1   390  153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0.281768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0.9470094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0.79951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0.6023622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citric acid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418362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0.7581912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0   1806  100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1   390  153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0.281768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0.9475341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0.799918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0.6047431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sulfur dioxide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892475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0.7576863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0   1802  104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1   382  161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0.296501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0.9454355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0.801552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0.6075472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density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134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64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Executive Summary</a:t>
            </a:r>
          </a:p>
          <a:p>
            <a:r>
              <a:rPr lang="en-US" dirty="0"/>
              <a:t>Data Background</a:t>
            </a:r>
          </a:p>
          <a:p>
            <a:r>
              <a:rPr lang="en-US" dirty="0"/>
              <a:t>White Wines Analysis</a:t>
            </a:r>
          </a:p>
          <a:p>
            <a:r>
              <a:rPr lang="en-US" dirty="0"/>
              <a:t>Red Wines Analysis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White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2: EDA predictors, backward elimination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C0F222-680E-4A4C-9219-28843EECB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737866"/>
              </p:ext>
            </p:extLst>
          </p:nvPr>
        </p:nvGraphicFramePr>
        <p:xfrm>
          <a:off x="1295399" y="1767396"/>
          <a:ext cx="9601199" cy="2754307"/>
        </p:xfrm>
        <a:graphic>
          <a:graphicData uri="http://schemas.openxmlformats.org/drawingml/2006/table">
            <a:tbl>
              <a:tblPr/>
              <a:tblGrid>
                <a:gridCol w="2457450">
                  <a:extLst>
                    <a:ext uri="{9D8B030D-6E8A-4147-A177-3AD203B41FA5}">
                      <a16:colId xmlns:a16="http://schemas.microsoft.com/office/drawing/2014/main" val="3034024850"/>
                    </a:ext>
                  </a:extLst>
                </a:gridCol>
                <a:gridCol w="1657351">
                  <a:extLst>
                    <a:ext uri="{9D8B030D-6E8A-4147-A177-3AD203B41FA5}">
                      <a16:colId xmlns:a16="http://schemas.microsoft.com/office/drawing/2014/main" val="1181654295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357620492"/>
                    </a:ext>
                  </a:extLst>
                </a:gridCol>
                <a:gridCol w="1276351">
                  <a:extLst>
                    <a:ext uri="{9D8B030D-6E8A-4147-A177-3AD203B41FA5}">
                      <a16:colId xmlns:a16="http://schemas.microsoft.com/office/drawing/2014/main" val="3424096439"/>
                    </a:ext>
                  </a:extLst>
                </a:gridCol>
                <a:gridCol w="2609848">
                  <a:extLst>
                    <a:ext uri="{9D8B030D-6E8A-4147-A177-3AD203B41FA5}">
                      <a16:colId xmlns:a16="http://schemas.microsoft.com/office/drawing/2014/main" val="4056598997"/>
                    </a:ext>
                  </a:extLst>
                </a:gridCol>
              </a:tblGrid>
              <a:tr h="355473">
                <a:tc gridSpan="5"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Summary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491883"/>
                  </a:ext>
                </a:extLst>
              </a:tr>
              <a:tr h="621469">
                <a:tc>
                  <a:txBody>
                    <a:bodyPr/>
                    <a:lstStyle/>
                    <a:p>
                      <a:pPr fontAlgn="b"/>
                      <a:br>
                        <a:rPr lang="en-US" sz="1400">
                          <a:effectLst/>
                          <a:latin typeface="+mn-lt"/>
                        </a:rPr>
                      </a:b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Estimate Std.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Error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 value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Pr(&gt;|z|)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8693476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(Intercept)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114.6922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70.02613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1.638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0.101453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046407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alcohol   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0.59823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0.10116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5.914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3.34e-09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91304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residual.sugar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0.09231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0.02717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3.398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0.000680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648867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chlorides 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-20.31611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5.23858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-3.878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0.000105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551825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density   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-122.94871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69.73427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-1.763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0.077883 .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071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38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White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2: EDA predictors, backward elimination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BB2D5F-6413-4704-B1C4-C42EEDF90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86711"/>
              </p:ext>
            </p:extLst>
          </p:nvPr>
        </p:nvGraphicFramePr>
        <p:xfrm>
          <a:off x="1295401" y="4389123"/>
          <a:ext cx="9601199" cy="1767840"/>
        </p:xfrm>
        <a:graphic>
          <a:graphicData uri="http://schemas.openxmlformats.org/drawingml/2006/table">
            <a:tbl>
              <a:tblPr/>
              <a:tblGrid>
                <a:gridCol w="1649002">
                  <a:extLst>
                    <a:ext uri="{9D8B030D-6E8A-4147-A177-3AD203B41FA5}">
                      <a16:colId xmlns:a16="http://schemas.microsoft.com/office/drawing/2014/main" val="854362729"/>
                    </a:ext>
                  </a:extLst>
                </a:gridCol>
                <a:gridCol w="1649002">
                  <a:extLst>
                    <a:ext uri="{9D8B030D-6E8A-4147-A177-3AD203B41FA5}">
                      <a16:colId xmlns:a16="http://schemas.microsoft.com/office/drawing/2014/main" val="3846784694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2893580698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1882572209"/>
                    </a:ext>
                  </a:extLst>
                </a:gridCol>
                <a:gridCol w="1618180">
                  <a:extLst>
                    <a:ext uri="{9D8B030D-6E8A-4147-A177-3AD203B41FA5}">
                      <a16:colId xmlns:a16="http://schemas.microsoft.com/office/drawing/2014/main" val="942624398"/>
                    </a:ext>
                  </a:extLst>
                </a:gridCol>
                <a:gridCol w="1356189">
                  <a:extLst>
                    <a:ext uri="{9D8B030D-6E8A-4147-A177-3AD203B41FA5}">
                      <a16:colId xmlns:a16="http://schemas.microsoft.com/office/drawing/2014/main" val="3873515820"/>
                    </a:ext>
                  </a:extLst>
                </a:gridCol>
              </a:tblGrid>
              <a:tr h="2416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40066"/>
                  </a:ext>
                </a:extLst>
              </a:tr>
              <a:tr h="5798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0   1806  100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1   390  153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0.281768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0.9475341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0.7999183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0.6047431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04106"/>
                  </a:ext>
                </a:extLst>
              </a:tr>
              <a:tr h="5798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0   1848   58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1   431  112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0.2062615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0.9695698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0.8003267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0.6588235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313012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87D7595-A712-44FD-B94A-7C8BDAD9606B}"/>
              </a:ext>
            </a:extLst>
          </p:cNvPr>
          <p:cNvGrpSpPr/>
          <p:nvPr/>
        </p:nvGrpSpPr>
        <p:grpSpPr>
          <a:xfrm>
            <a:off x="2732295" y="1745941"/>
            <a:ext cx="6727410" cy="2427899"/>
            <a:chOff x="3292691" y="1745942"/>
            <a:chExt cx="5528199" cy="1995108"/>
          </a:xfrm>
        </p:grpSpPr>
        <p:pic>
          <p:nvPicPr>
            <p:cNvPr id="24578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EEA2BCC7-E21D-4850-9F93-347B7BA11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2691" y="1745942"/>
              <a:ext cx="2552700" cy="198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80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3075E710-79F3-4D2A-8660-C3E6D7332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190" y="1759850"/>
              <a:ext cx="2552700" cy="198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810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1599 wines:</a:t>
            </a:r>
          </a:p>
          <a:p>
            <a:pPr lvl="1"/>
            <a:r>
              <a:rPr lang="en-US" dirty="0"/>
              <a:t>113 high quality</a:t>
            </a:r>
          </a:p>
          <a:p>
            <a:pPr lvl="1"/>
            <a:r>
              <a:rPr lang="en-US" dirty="0"/>
              <a:t>687 low quality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Predict high quality wines</a:t>
            </a:r>
          </a:p>
          <a:p>
            <a:pPr lvl="1"/>
            <a:r>
              <a:rPr lang="en-US" dirty="0"/>
              <a:t>Minimize false positives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A0FCAB-9E6A-4133-AC00-3A475301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053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Alcohol by Quality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426544B-E4D6-4327-BA89-9F1EF97C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60" y="2273427"/>
            <a:ext cx="3654640" cy="392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5AD316ED-4635-4AAB-B299-DDB155E06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73426"/>
            <a:ext cx="3654640" cy="390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6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Volatile Acidity by Quality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AB1BB16-E4B9-4DB3-8357-A7853C75D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604" y="2273426"/>
            <a:ext cx="3672395" cy="392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0A3EA94E-FCF8-46E7-8A70-BF8415FD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73426"/>
            <a:ext cx="3806312" cy="392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75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Sulphates, Density, and Citric Acid by Quality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D6F6E4-186D-4C55-AE21-D947BC5AA556}"/>
              </a:ext>
            </a:extLst>
          </p:cNvPr>
          <p:cNvGrpSpPr/>
          <p:nvPr/>
        </p:nvGrpSpPr>
        <p:grpSpPr>
          <a:xfrm>
            <a:off x="762443" y="2273426"/>
            <a:ext cx="10667114" cy="3644965"/>
            <a:chOff x="-962494" y="2273426"/>
            <a:chExt cx="10667114" cy="3644965"/>
          </a:xfrm>
        </p:grpSpPr>
        <p:pic>
          <p:nvPicPr>
            <p:cNvPr id="14338" name="Picture 2">
              <a:extLst>
                <a:ext uri="{FF2B5EF4-FFF2-40B4-BE49-F238E27FC236}">
                  <a16:creationId xmlns:a16="http://schemas.microsoft.com/office/drawing/2014/main" id="{59A1F804-31BD-43A9-BBB4-8F19EED90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8769" y="2273426"/>
              <a:ext cx="3375633" cy="3644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0" name="Picture 4">
              <a:extLst>
                <a:ext uri="{FF2B5EF4-FFF2-40B4-BE49-F238E27FC236}">
                  <a16:creationId xmlns:a16="http://schemas.microsoft.com/office/drawing/2014/main" id="{FE709523-C474-44AA-AD44-F36FA3471A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4401" y="2273426"/>
              <a:ext cx="3370219" cy="3644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2" name="Picture 6">
              <a:extLst>
                <a:ext uri="{FF2B5EF4-FFF2-40B4-BE49-F238E27FC236}">
                  <a16:creationId xmlns:a16="http://schemas.microsoft.com/office/drawing/2014/main" id="{01A98968-DEB9-4580-B9C9-70CB48F3C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62494" y="2273426"/>
              <a:ext cx="3921264" cy="3576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139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Fixed Acidity by Quality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672F03D-8903-4623-88A6-1B45CC6A8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73426"/>
            <a:ext cx="3678315" cy="39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6F48A023-E04F-4ED2-97B7-0A4035AD7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84" y="2273426"/>
            <a:ext cx="3678315" cy="393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2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Remaining Predictors by Quality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C23AA20-5247-4D9C-B65F-DC69B6483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079" y="2273426"/>
            <a:ext cx="7025843" cy="397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13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20677"/>
            <a:ext cx="9601200" cy="4114800"/>
          </a:xfrm>
        </p:spPr>
        <p:txBody>
          <a:bodyPr/>
          <a:lstStyle/>
          <a:p>
            <a:r>
              <a:rPr lang="en-US" dirty="0"/>
              <a:t>3 methods:</a:t>
            </a:r>
          </a:p>
          <a:p>
            <a:pPr lvl="1"/>
            <a:r>
              <a:rPr lang="en-US" dirty="0"/>
              <a:t>Full model, backward elimination</a:t>
            </a:r>
          </a:p>
          <a:p>
            <a:pPr lvl="1"/>
            <a:r>
              <a:rPr lang="en-US" dirty="0"/>
              <a:t>EDA predictors, backward elimination</a:t>
            </a:r>
          </a:p>
          <a:p>
            <a:pPr lvl="1"/>
            <a:r>
              <a:rPr lang="en-US" dirty="0"/>
              <a:t>Adjusted version of (2), revisiting EDA</a:t>
            </a:r>
          </a:p>
          <a:p>
            <a:r>
              <a:rPr lang="en-US" dirty="0"/>
              <a:t>Comparison of Method 1, 2, and 3 Results: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CB2601-4383-44AE-92E4-81D6FF3EE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169606"/>
              </p:ext>
            </p:extLst>
          </p:nvPr>
        </p:nvGraphicFramePr>
        <p:xfrm>
          <a:off x="1295399" y="3331346"/>
          <a:ext cx="9601199" cy="2911906"/>
        </p:xfrm>
        <a:graphic>
          <a:graphicData uri="http://schemas.openxmlformats.org/drawingml/2006/table">
            <a:tbl>
              <a:tblPr/>
              <a:tblGrid>
                <a:gridCol w="1299525">
                  <a:extLst>
                    <a:ext uri="{9D8B030D-6E8A-4147-A177-3AD203B41FA5}">
                      <a16:colId xmlns:a16="http://schemas.microsoft.com/office/drawing/2014/main" val="3524490248"/>
                    </a:ext>
                  </a:extLst>
                </a:gridCol>
                <a:gridCol w="1268948">
                  <a:extLst>
                    <a:ext uri="{9D8B030D-6E8A-4147-A177-3AD203B41FA5}">
                      <a16:colId xmlns:a16="http://schemas.microsoft.com/office/drawing/2014/main" val="1595295953"/>
                    </a:ext>
                  </a:extLst>
                </a:gridCol>
                <a:gridCol w="1360679">
                  <a:extLst>
                    <a:ext uri="{9D8B030D-6E8A-4147-A177-3AD203B41FA5}">
                      <a16:colId xmlns:a16="http://schemas.microsoft.com/office/drawing/2014/main" val="4062077125"/>
                    </a:ext>
                  </a:extLst>
                </a:gridCol>
                <a:gridCol w="1452411">
                  <a:extLst>
                    <a:ext uri="{9D8B030D-6E8A-4147-A177-3AD203B41FA5}">
                      <a16:colId xmlns:a16="http://schemas.microsoft.com/office/drawing/2014/main" val="1008670148"/>
                    </a:ext>
                  </a:extLst>
                </a:gridCol>
                <a:gridCol w="1452411">
                  <a:extLst>
                    <a:ext uri="{9D8B030D-6E8A-4147-A177-3AD203B41FA5}">
                      <a16:colId xmlns:a16="http://schemas.microsoft.com/office/drawing/2014/main" val="1139074764"/>
                    </a:ext>
                  </a:extLst>
                </a:gridCol>
                <a:gridCol w="1421834">
                  <a:extLst>
                    <a:ext uri="{9D8B030D-6E8A-4147-A177-3AD203B41FA5}">
                      <a16:colId xmlns:a16="http://schemas.microsoft.com/office/drawing/2014/main" val="353983175"/>
                    </a:ext>
                  </a:extLst>
                </a:gridCol>
                <a:gridCol w="1345391">
                  <a:extLst>
                    <a:ext uri="{9D8B030D-6E8A-4147-A177-3AD203B41FA5}">
                      <a16:colId xmlns:a16="http://schemas.microsoft.com/office/drawing/2014/main" val="2680801375"/>
                    </a:ext>
                  </a:extLst>
                </a:gridCol>
              </a:tblGrid>
              <a:tr h="4625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Model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601835"/>
                  </a:ext>
                </a:extLst>
              </a:tr>
              <a:tr h="8424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 1: Full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.50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669   18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79   34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0.3008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0.87875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0.6538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304661"/>
                  </a:ext>
                </a:extLst>
              </a:tr>
              <a:tr h="6937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 2: EDA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679    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90   23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0.2035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0.9884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0.7419355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83950"/>
                  </a:ext>
                </a:extLst>
              </a:tr>
              <a:tr h="8754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 3: EDA Adjusted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676   11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83   30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0.98399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0.8825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0.7317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052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24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1: Full model, backward elimination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06273-4EE1-4249-BC6A-369B3819A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994062"/>
              </p:ext>
            </p:extLst>
          </p:nvPr>
        </p:nvGraphicFramePr>
        <p:xfrm>
          <a:off x="1295400" y="1748903"/>
          <a:ext cx="9601200" cy="4409979"/>
        </p:xfrm>
        <a:graphic>
          <a:graphicData uri="http://schemas.openxmlformats.org/drawingml/2006/table">
            <a:tbl>
              <a:tblPr/>
              <a:tblGrid>
                <a:gridCol w="639066">
                  <a:extLst>
                    <a:ext uri="{9D8B030D-6E8A-4147-A177-3AD203B41FA5}">
                      <a16:colId xmlns:a16="http://schemas.microsoft.com/office/drawing/2014/main" val="67625181"/>
                    </a:ext>
                  </a:extLst>
                </a:gridCol>
                <a:gridCol w="1293348">
                  <a:extLst>
                    <a:ext uri="{9D8B030D-6E8A-4147-A177-3AD203B41FA5}">
                      <a16:colId xmlns:a16="http://schemas.microsoft.com/office/drawing/2014/main" val="373001223"/>
                    </a:ext>
                  </a:extLst>
                </a:gridCol>
                <a:gridCol w="1536800">
                  <a:extLst>
                    <a:ext uri="{9D8B030D-6E8A-4147-A177-3AD203B41FA5}">
                      <a16:colId xmlns:a16="http://schemas.microsoft.com/office/drawing/2014/main" val="3216699535"/>
                    </a:ext>
                  </a:extLst>
                </a:gridCol>
                <a:gridCol w="1217268">
                  <a:extLst>
                    <a:ext uri="{9D8B030D-6E8A-4147-A177-3AD203B41FA5}">
                      <a16:colId xmlns:a16="http://schemas.microsoft.com/office/drawing/2014/main" val="2898162607"/>
                    </a:ext>
                  </a:extLst>
                </a:gridCol>
                <a:gridCol w="1232484">
                  <a:extLst>
                    <a:ext uri="{9D8B030D-6E8A-4147-A177-3AD203B41FA5}">
                      <a16:colId xmlns:a16="http://schemas.microsoft.com/office/drawing/2014/main" val="2555708043"/>
                    </a:ext>
                  </a:extLst>
                </a:gridCol>
                <a:gridCol w="1156404">
                  <a:extLst>
                    <a:ext uri="{9D8B030D-6E8A-4147-A177-3AD203B41FA5}">
                      <a16:colId xmlns:a16="http://schemas.microsoft.com/office/drawing/2014/main" val="2638276606"/>
                    </a:ext>
                  </a:extLst>
                </a:gridCol>
                <a:gridCol w="1338994">
                  <a:extLst>
                    <a:ext uri="{9D8B030D-6E8A-4147-A177-3AD203B41FA5}">
                      <a16:colId xmlns:a16="http://schemas.microsoft.com/office/drawing/2014/main" val="2144812423"/>
                    </a:ext>
                  </a:extLst>
                </a:gridCol>
                <a:gridCol w="1186836">
                  <a:extLst>
                    <a:ext uri="{9D8B030D-6E8A-4147-A177-3AD203B41FA5}">
                      <a16:colId xmlns:a16="http://schemas.microsoft.com/office/drawing/2014/main" val="1331593174"/>
                    </a:ext>
                  </a:extLst>
                </a:gridCol>
              </a:tblGrid>
              <a:tr h="3392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Step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AUC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Confusion(.5)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dropped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458748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0.8902758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672   15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76   37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0.3274336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0.9781659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0.88625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0.7115385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  <a:latin typeface="+mn-lt"/>
                        </a:rPr>
                      </a:b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013578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0.8902629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672   15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77   36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0.3185841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0.9781659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0.7058824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418362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0.8900826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672   15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77   36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0.3185841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0.9753266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0.7058824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free sulfur dioxide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892475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0.8914222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673   14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77   36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0.3185841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0.9796215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0.88625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0.72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citric acid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134379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0.8895802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669   18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79   34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0.300885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0.9737991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0.87875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0.6538462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density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669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748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 </a:t>
            </a:r>
            <a:r>
              <a:rPr lang="en-US" dirty="0" err="1"/>
              <a:t>Vinho</a:t>
            </a:r>
            <a:r>
              <a:rPr lang="en-US" dirty="0"/>
              <a:t> da ‘Ville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</a:rPr>
              <a:t>New winery planning to open next year in Charlottesville</a:t>
            </a:r>
            <a:endParaRPr lang="en-US" dirty="0"/>
          </a:p>
          <a:p>
            <a:r>
              <a:rPr lang="en-US" dirty="0"/>
              <a:t>N</a:t>
            </a:r>
            <a:r>
              <a:rPr lang="en-US" b="0" i="0" u="none" strike="noStrike" dirty="0">
                <a:effectLst/>
              </a:rPr>
              <a:t>iche market for high quality Portuguese wine</a:t>
            </a:r>
          </a:p>
          <a:p>
            <a:pPr lvl="1"/>
            <a:r>
              <a:rPr lang="en-US" b="0" i="0" u="none" strike="noStrike" dirty="0">
                <a:effectLst/>
              </a:rPr>
              <a:t>Quality 7 or higher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Understand and differentiate characteristics of Portuguese wine</a:t>
            </a:r>
          </a:p>
          <a:p>
            <a:pPr lvl="1"/>
            <a:r>
              <a:rPr lang="en-US" b="0" i="0" u="none" strike="noStrike" dirty="0">
                <a:effectLst/>
              </a:rPr>
              <a:t>Generate predictive model for best quality</a:t>
            </a:r>
          </a:p>
          <a:p>
            <a:r>
              <a:rPr lang="en-US" dirty="0"/>
              <a:t>Precision – distinguishing high quality wines</a:t>
            </a:r>
          </a:p>
          <a:p>
            <a:pPr lvl="1"/>
            <a:r>
              <a:rPr lang="en-US" dirty="0"/>
              <a:t>True Positive vs. False Positive</a:t>
            </a:r>
          </a:p>
        </p:txBody>
      </p:sp>
    </p:spTree>
    <p:extLst>
      <p:ext uri="{BB962C8B-B14F-4D97-AF65-F5344CB8AC3E}">
        <p14:creationId xmlns:p14="http://schemas.microsoft.com/office/powerpoint/2010/main" val="18990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1: Full model, backward elimination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08D7D4AB-5E4E-4CB1-A51F-4BBC8D02C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285" y="1804487"/>
            <a:ext cx="9629431" cy="435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26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1: Full model, backward elimination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BB2D5F-6413-4704-B1C4-C42EEDF90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716921"/>
              </p:ext>
            </p:extLst>
          </p:nvPr>
        </p:nvGraphicFramePr>
        <p:xfrm>
          <a:off x="1295401" y="3741049"/>
          <a:ext cx="9601199" cy="2499360"/>
        </p:xfrm>
        <a:graphic>
          <a:graphicData uri="http://schemas.openxmlformats.org/drawingml/2006/table">
            <a:tbl>
              <a:tblPr/>
              <a:tblGrid>
                <a:gridCol w="1649002">
                  <a:extLst>
                    <a:ext uri="{9D8B030D-6E8A-4147-A177-3AD203B41FA5}">
                      <a16:colId xmlns:a16="http://schemas.microsoft.com/office/drawing/2014/main" val="854362729"/>
                    </a:ext>
                  </a:extLst>
                </a:gridCol>
                <a:gridCol w="1649002">
                  <a:extLst>
                    <a:ext uri="{9D8B030D-6E8A-4147-A177-3AD203B41FA5}">
                      <a16:colId xmlns:a16="http://schemas.microsoft.com/office/drawing/2014/main" val="3846784694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2893580698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1882572209"/>
                    </a:ext>
                  </a:extLst>
                </a:gridCol>
                <a:gridCol w="1618180">
                  <a:extLst>
                    <a:ext uri="{9D8B030D-6E8A-4147-A177-3AD203B41FA5}">
                      <a16:colId xmlns:a16="http://schemas.microsoft.com/office/drawing/2014/main" val="942624398"/>
                    </a:ext>
                  </a:extLst>
                </a:gridCol>
                <a:gridCol w="1356189">
                  <a:extLst>
                    <a:ext uri="{9D8B030D-6E8A-4147-A177-3AD203B41FA5}">
                      <a16:colId xmlns:a16="http://schemas.microsoft.com/office/drawing/2014/main" val="3873515820"/>
                    </a:ext>
                  </a:extLst>
                </a:gridCol>
              </a:tblGrid>
              <a:tr h="2142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40066"/>
                  </a:ext>
                </a:extLst>
              </a:tr>
              <a:tr h="51429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678    9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87   26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0.2300885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0.9868996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0.7428571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04106"/>
                  </a:ext>
                </a:extLst>
              </a:tr>
              <a:tr h="51429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669   18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79   34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0.3008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0.87875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0.6538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313012"/>
                  </a:ext>
                </a:extLst>
              </a:tr>
              <a:tr h="51429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.45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662   25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75   38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0.3362832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0.9636099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0.6031746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08813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B0E11152-7077-4C38-84D8-04D8108EEBD1}"/>
              </a:ext>
            </a:extLst>
          </p:cNvPr>
          <p:cNvGrpSpPr/>
          <p:nvPr/>
        </p:nvGrpSpPr>
        <p:grpSpPr>
          <a:xfrm>
            <a:off x="3561283" y="1847213"/>
            <a:ext cx="5069435" cy="1846963"/>
            <a:chOff x="2724912" y="1847213"/>
            <a:chExt cx="5069435" cy="1846963"/>
          </a:xfrm>
        </p:grpSpPr>
        <p:pic>
          <p:nvPicPr>
            <p:cNvPr id="27650" name="Picture 2">
              <a:extLst>
                <a:ext uri="{FF2B5EF4-FFF2-40B4-BE49-F238E27FC236}">
                  <a16:creationId xmlns:a16="http://schemas.microsoft.com/office/drawing/2014/main" id="{BDF3F681-D413-4CD5-B589-03D7549E34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4912" y="1847213"/>
              <a:ext cx="2247563" cy="182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2" name="Picture 4">
              <a:extLst>
                <a:ext uri="{FF2B5EF4-FFF2-40B4-BE49-F238E27FC236}">
                  <a16:creationId xmlns:a16="http://schemas.microsoft.com/office/drawing/2014/main" id="{1F01D08A-ED4F-4F92-A10F-706836B46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42" y="1847213"/>
              <a:ext cx="2142305" cy="1846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440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2: EDA predictors, backward elimination</a:t>
            </a:r>
          </a:p>
          <a:p>
            <a:r>
              <a:rPr lang="en-US" dirty="0"/>
              <a:t>Begins with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Alcohol, Volatile Acidity, Citric Acid, Density, and Sulphates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06273-4EE1-4249-BC6A-369B3819A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711940"/>
              </p:ext>
            </p:extLst>
          </p:nvPr>
        </p:nvGraphicFramePr>
        <p:xfrm>
          <a:off x="1295400" y="2405851"/>
          <a:ext cx="9601200" cy="1967529"/>
        </p:xfrm>
        <a:graphic>
          <a:graphicData uri="http://schemas.openxmlformats.org/drawingml/2006/table">
            <a:tbl>
              <a:tblPr/>
              <a:tblGrid>
                <a:gridCol w="639066">
                  <a:extLst>
                    <a:ext uri="{9D8B030D-6E8A-4147-A177-3AD203B41FA5}">
                      <a16:colId xmlns:a16="http://schemas.microsoft.com/office/drawing/2014/main" val="67625181"/>
                    </a:ext>
                  </a:extLst>
                </a:gridCol>
                <a:gridCol w="1293348">
                  <a:extLst>
                    <a:ext uri="{9D8B030D-6E8A-4147-A177-3AD203B41FA5}">
                      <a16:colId xmlns:a16="http://schemas.microsoft.com/office/drawing/2014/main" val="373001223"/>
                    </a:ext>
                  </a:extLst>
                </a:gridCol>
                <a:gridCol w="1536800">
                  <a:extLst>
                    <a:ext uri="{9D8B030D-6E8A-4147-A177-3AD203B41FA5}">
                      <a16:colId xmlns:a16="http://schemas.microsoft.com/office/drawing/2014/main" val="3216699535"/>
                    </a:ext>
                  </a:extLst>
                </a:gridCol>
                <a:gridCol w="1217268">
                  <a:extLst>
                    <a:ext uri="{9D8B030D-6E8A-4147-A177-3AD203B41FA5}">
                      <a16:colId xmlns:a16="http://schemas.microsoft.com/office/drawing/2014/main" val="2898162607"/>
                    </a:ext>
                  </a:extLst>
                </a:gridCol>
                <a:gridCol w="1232484">
                  <a:extLst>
                    <a:ext uri="{9D8B030D-6E8A-4147-A177-3AD203B41FA5}">
                      <a16:colId xmlns:a16="http://schemas.microsoft.com/office/drawing/2014/main" val="2555708043"/>
                    </a:ext>
                  </a:extLst>
                </a:gridCol>
                <a:gridCol w="1156404">
                  <a:extLst>
                    <a:ext uri="{9D8B030D-6E8A-4147-A177-3AD203B41FA5}">
                      <a16:colId xmlns:a16="http://schemas.microsoft.com/office/drawing/2014/main" val="2638276606"/>
                    </a:ext>
                  </a:extLst>
                </a:gridCol>
                <a:gridCol w="1338994">
                  <a:extLst>
                    <a:ext uri="{9D8B030D-6E8A-4147-A177-3AD203B41FA5}">
                      <a16:colId xmlns:a16="http://schemas.microsoft.com/office/drawing/2014/main" val="2144812423"/>
                    </a:ext>
                  </a:extLst>
                </a:gridCol>
                <a:gridCol w="1186836">
                  <a:extLst>
                    <a:ext uri="{9D8B030D-6E8A-4147-A177-3AD203B41FA5}">
                      <a16:colId xmlns:a16="http://schemas.microsoft.com/office/drawing/2014/main" val="1331593174"/>
                    </a:ext>
                  </a:extLst>
                </a:gridCol>
              </a:tblGrid>
              <a:tr h="3392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Step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AUC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Confusion(.5)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dropped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458748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0.8839768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678    9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91   22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0.1946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0.9869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0.7096774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  <a:latin typeface="+mn-lt"/>
                        </a:rPr>
                      </a:b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134379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0.8840541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679    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90   23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0.2035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0.9884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0.7419355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density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669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061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2: EDA predictors, backward elimination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AFD0DC5F-076C-43D7-B9AD-723D5452A9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" t="12472" r="9630" b="4688"/>
          <a:stretch/>
        </p:blipFill>
        <p:spPr bwMode="auto">
          <a:xfrm>
            <a:off x="1291927" y="1776681"/>
            <a:ext cx="9601200" cy="426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13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2: EDA predictors, backward elimination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BB2D5F-6413-4704-B1C4-C42EEDF90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418073"/>
              </p:ext>
            </p:extLst>
          </p:nvPr>
        </p:nvGraphicFramePr>
        <p:xfrm>
          <a:off x="1295401" y="3741049"/>
          <a:ext cx="9601199" cy="2499360"/>
        </p:xfrm>
        <a:graphic>
          <a:graphicData uri="http://schemas.openxmlformats.org/drawingml/2006/table">
            <a:tbl>
              <a:tblPr/>
              <a:tblGrid>
                <a:gridCol w="1649002">
                  <a:extLst>
                    <a:ext uri="{9D8B030D-6E8A-4147-A177-3AD203B41FA5}">
                      <a16:colId xmlns:a16="http://schemas.microsoft.com/office/drawing/2014/main" val="854362729"/>
                    </a:ext>
                  </a:extLst>
                </a:gridCol>
                <a:gridCol w="1649002">
                  <a:extLst>
                    <a:ext uri="{9D8B030D-6E8A-4147-A177-3AD203B41FA5}">
                      <a16:colId xmlns:a16="http://schemas.microsoft.com/office/drawing/2014/main" val="3846784694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2893580698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1882572209"/>
                    </a:ext>
                  </a:extLst>
                </a:gridCol>
                <a:gridCol w="1618180">
                  <a:extLst>
                    <a:ext uri="{9D8B030D-6E8A-4147-A177-3AD203B41FA5}">
                      <a16:colId xmlns:a16="http://schemas.microsoft.com/office/drawing/2014/main" val="942624398"/>
                    </a:ext>
                  </a:extLst>
                </a:gridCol>
                <a:gridCol w="1356189">
                  <a:extLst>
                    <a:ext uri="{9D8B030D-6E8A-4147-A177-3AD203B41FA5}">
                      <a16:colId xmlns:a16="http://schemas.microsoft.com/office/drawing/2014/main" val="3873515820"/>
                    </a:ext>
                  </a:extLst>
                </a:gridCol>
              </a:tblGrid>
              <a:tr h="1831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40066"/>
                  </a:ext>
                </a:extLst>
              </a:tr>
              <a:tr h="6961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683    4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95   18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0.15929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0.99417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0.8181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04106"/>
                  </a:ext>
                </a:extLst>
              </a:tr>
              <a:tr h="43966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679    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90   23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0.20353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0.9884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0.7419355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313012"/>
                  </a:ext>
                </a:extLst>
              </a:tr>
              <a:tr h="43966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.45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670   17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86   27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0.238938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0.9752547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0.87125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0.613636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08813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697E9DCA-4F30-404F-BDB4-EDD176121E73}"/>
              </a:ext>
            </a:extLst>
          </p:cNvPr>
          <p:cNvGrpSpPr/>
          <p:nvPr/>
        </p:nvGrpSpPr>
        <p:grpSpPr>
          <a:xfrm>
            <a:off x="3571875" y="1762809"/>
            <a:ext cx="5048250" cy="1976975"/>
            <a:chOff x="3146574" y="1752210"/>
            <a:chExt cx="5048250" cy="197697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9052627-FC37-421D-AC6D-B3B3FB9582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6574" y="1752210"/>
              <a:ext cx="2216669" cy="1976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057721E-425A-4804-8D57-5A1FA2F20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350" y="1752211"/>
              <a:ext cx="2346474" cy="1976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305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3: Adjusted EDA predictors, backward elimination</a:t>
            </a:r>
          </a:p>
          <a:p>
            <a:r>
              <a:rPr lang="en-US" dirty="0"/>
              <a:t>Begins with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Alcohol, Volatile Acidity, Density, Sulphates, and Residual Sugars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06273-4EE1-4249-BC6A-369B3819A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737304"/>
              </p:ext>
            </p:extLst>
          </p:nvPr>
        </p:nvGraphicFramePr>
        <p:xfrm>
          <a:off x="1295400" y="2405851"/>
          <a:ext cx="9601200" cy="2781679"/>
        </p:xfrm>
        <a:graphic>
          <a:graphicData uri="http://schemas.openxmlformats.org/drawingml/2006/table">
            <a:tbl>
              <a:tblPr/>
              <a:tblGrid>
                <a:gridCol w="639066">
                  <a:extLst>
                    <a:ext uri="{9D8B030D-6E8A-4147-A177-3AD203B41FA5}">
                      <a16:colId xmlns:a16="http://schemas.microsoft.com/office/drawing/2014/main" val="67625181"/>
                    </a:ext>
                  </a:extLst>
                </a:gridCol>
                <a:gridCol w="1293348">
                  <a:extLst>
                    <a:ext uri="{9D8B030D-6E8A-4147-A177-3AD203B41FA5}">
                      <a16:colId xmlns:a16="http://schemas.microsoft.com/office/drawing/2014/main" val="373001223"/>
                    </a:ext>
                  </a:extLst>
                </a:gridCol>
                <a:gridCol w="1536800">
                  <a:extLst>
                    <a:ext uri="{9D8B030D-6E8A-4147-A177-3AD203B41FA5}">
                      <a16:colId xmlns:a16="http://schemas.microsoft.com/office/drawing/2014/main" val="3216699535"/>
                    </a:ext>
                  </a:extLst>
                </a:gridCol>
                <a:gridCol w="1217268">
                  <a:extLst>
                    <a:ext uri="{9D8B030D-6E8A-4147-A177-3AD203B41FA5}">
                      <a16:colId xmlns:a16="http://schemas.microsoft.com/office/drawing/2014/main" val="2898162607"/>
                    </a:ext>
                  </a:extLst>
                </a:gridCol>
                <a:gridCol w="1232484">
                  <a:extLst>
                    <a:ext uri="{9D8B030D-6E8A-4147-A177-3AD203B41FA5}">
                      <a16:colId xmlns:a16="http://schemas.microsoft.com/office/drawing/2014/main" val="2555708043"/>
                    </a:ext>
                  </a:extLst>
                </a:gridCol>
                <a:gridCol w="1156404">
                  <a:extLst>
                    <a:ext uri="{9D8B030D-6E8A-4147-A177-3AD203B41FA5}">
                      <a16:colId xmlns:a16="http://schemas.microsoft.com/office/drawing/2014/main" val="2638276606"/>
                    </a:ext>
                  </a:extLst>
                </a:gridCol>
                <a:gridCol w="1338994">
                  <a:extLst>
                    <a:ext uri="{9D8B030D-6E8A-4147-A177-3AD203B41FA5}">
                      <a16:colId xmlns:a16="http://schemas.microsoft.com/office/drawing/2014/main" val="2144812423"/>
                    </a:ext>
                  </a:extLst>
                </a:gridCol>
                <a:gridCol w="1186836">
                  <a:extLst>
                    <a:ext uri="{9D8B030D-6E8A-4147-A177-3AD203B41FA5}">
                      <a16:colId xmlns:a16="http://schemas.microsoft.com/office/drawing/2014/main" val="1331593174"/>
                    </a:ext>
                  </a:extLst>
                </a:gridCol>
              </a:tblGrid>
              <a:tr h="3392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Step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AUC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Confusion(.5)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dropped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458748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0.8855741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680    7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91   22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0.2300885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0.9898108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0.7586207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  <a:latin typeface="+mn-lt"/>
                        </a:rPr>
                      </a:b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134379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0.88645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682    5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92   21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0.1858407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0.992722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0.87875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0.8076923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density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327794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0.8874934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682    5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94   19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0.1681416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0.992722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0.87625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0.7916667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residual sugar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669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07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3: Adjusted EDA predictors, backward elimination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E3032C8A-508F-4C4F-A5C0-D22755416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11680"/>
            <a:ext cx="9601200" cy="337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31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06F0118-78E1-4946-AD83-9070CFE57514}"/>
              </a:ext>
            </a:extLst>
          </p:cNvPr>
          <p:cNvGrpSpPr/>
          <p:nvPr/>
        </p:nvGrpSpPr>
        <p:grpSpPr>
          <a:xfrm>
            <a:off x="3534830" y="1790637"/>
            <a:ext cx="5122340" cy="1976769"/>
            <a:chOff x="3436443" y="1790637"/>
            <a:chExt cx="5122340" cy="1976769"/>
          </a:xfrm>
        </p:grpSpPr>
        <p:pic>
          <p:nvPicPr>
            <p:cNvPr id="33794" name="Picture 2">
              <a:extLst>
                <a:ext uri="{FF2B5EF4-FFF2-40B4-BE49-F238E27FC236}">
                  <a16:creationId xmlns:a16="http://schemas.microsoft.com/office/drawing/2014/main" id="{8996584C-5975-47E4-B723-88AEC3EC73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6443" y="1790637"/>
              <a:ext cx="2144166" cy="197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796" name="Picture 4">
              <a:extLst>
                <a:ext uri="{FF2B5EF4-FFF2-40B4-BE49-F238E27FC236}">
                  <a16:creationId xmlns:a16="http://schemas.microsoft.com/office/drawing/2014/main" id="{00FB2900-87CD-4A4D-82DE-95A207AA2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392" y="1790637"/>
              <a:ext cx="2237391" cy="195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3: Adjusted EDA predictors, backward elimination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BB2D5F-6413-4704-B1C4-C42EEDF90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965049"/>
              </p:ext>
            </p:extLst>
          </p:nvPr>
        </p:nvGraphicFramePr>
        <p:xfrm>
          <a:off x="1295401" y="3741049"/>
          <a:ext cx="9601199" cy="2499360"/>
        </p:xfrm>
        <a:graphic>
          <a:graphicData uri="http://schemas.openxmlformats.org/drawingml/2006/table">
            <a:tbl>
              <a:tblPr/>
              <a:tblGrid>
                <a:gridCol w="1649002">
                  <a:extLst>
                    <a:ext uri="{9D8B030D-6E8A-4147-A177-3AD203B41FA5}">
                      <a16:colId xmlns:a16="http://schemas.microsoft.com/office/drawing/2014/main" val="854362729"/>
                    </a:ext>
                  </a:extLst>
                </a:gridCol>
                <a:gridCol w="1649002">
                  <a:extLst>
                    <a:ext uri="{9D8B030D-6E8A-4147-A177-3AD203B41FA5}">
                      <a16:colId xmlns:a16="http://schemas.microsoft.com/office/drawing/2014/main" val="3846784694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2893580698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1882572209"/>
                    </a:ext>
                  </a:extLst>
                </a:gridCol>
                <a:gridCol w="1618180">
                  <a:extLst>
                    <a:ext uri="{9D8B030D-6E8A-4147-A177-3AD203B41FA5}">
                      <a16:colId xmlns:a16="http://schemas.microsoft.com/office/drawing/2014/main" val="942624398"/>
                    </a:ext>
                  </a:extLst>
                </a:gridCol>
                <a:gridCol w="1356189">
                  <a:extLst>
                    <a:ext uri="{9D8B030D-6E8A-4147-A177-3AD203B41FA5}">
                      <a16:colId xmlns:a16="http://schemas.microsoft.com/office/drawing/2014/main" val="3873515820"/>
                    </a:ext>
                  </a:extLst>
                </a:gridCol>
              </a:tblGrid>
              <a:tr h="1831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40066"/>
                  </a:ext>
                </a:extLst>
              </a:tr>
              <a:tr h="6961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676   11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83   30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0.98399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0.8825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0.7317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04106"/>
                  </a:ext>
                </a:extLst>
              </a:tr>
              <a:tr h="43966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682    5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94   19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0.1681416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0.992722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0.87625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0.7916667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313012"/>
                  </a:ext>
                </a:extLst>
              </a:tr>
              <a:tr h="43966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685    2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97   16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0.1416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0.87625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0.888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08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99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685800"/>
            <a:ext cx="3474720" cy="16002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EDA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yielded better predictive models than starting with full models</a:t>
            </a:r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Thresholds optimized for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precision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while still leaving a sufficient population of wines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Final Results:</a:t>
            </a:r>
            <a:endParaRPr lang="en-US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58B05C4-48F6-4AD4-8439-C06810EBA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458318"/>
              </p:ext>
            </p:extLst>
          </p:nvPr>
        </p:nvGraphicFramePr>
        <p:xfrm>
          <a:off x="822760" y="3131819"/>
          <a:ext cx="10546481" cy="3005609"/>
        </p:xfrm>
        <a:graphic>
          <a:graphicData uri="http://schemas.openxmlformats.org/drawingml/2006/table">
            <a:tbl>
              <a:tblPr/>
              <a:tblGrid>
                <a:gridCol w="902551">
                  <a:extLst>
                    <a:ext uri="{9D8B030D-6E8A-4147-A177-3AD203B41FA5}">
                      <a16:colId xmlns:a16="http://schemas.microsoft.com/office/drawing/2014/main" val="4172162090"/>
                    </a:ext>
                  </a:extLst>
                </a:gridCol>
                <a:gridCol w="1537680">
                  <a:extLst>
                    <a:ext uri="{9D8B030D-6E8A-4147-A177-3AD203B41FA5}">
                      <a16:colId xmlns:a16="http://schemas.microsoft.com/office/drawing/2014/main" val="3493688674"/>
                    </a:ext>
                  </a:extLst>
                </a:gridCol>
                <a:gridCol w="1286972">
                  <a:extLst>
                    <a:ext uri="{9D8B030D-6E8A-4147-A177-3AD203B41FA5}">
                      <a16:colId xmlns:a16="http://schemas.microsoft.com/office/drawing/2014/main" val="134239"/>
                    </a:ext>
                  </a:extLst>
                </a:gridCol>
                <a:gridCol w="1370541">
                  <a:extLst>
                    <a:ext uri="{9D8B030D-6E8A-4147-A177-3AD203B41FA5}">
                      <a16:colId xmlns:a16="http://schemas.microsoft.com/office/drawing/2014/main" val="3383136560"/>
                    </a:ext>
                  </a:extLst>
                </a:gridCol>
                <a:gridCol w="1403969">
                  <a:extLst>
                    <a:ext uri="{9D8B030D-6E8A-4147-A177-3AD203B41FA5}">
                      <a16:colId xmlns:a16="http://schemas.microsoft.com/office/drawing/2014/main" val="1358019434"/>
                    </a:ext>
                  </a:extLst>
                </a:gridCol>
                <a:gridCol w="1387255">
                  <a:extLst>
                    <a:ext uri="{9D8B030D-6E8A-4147-A177-3AD203B41FA5}">
                      <a16:colId xmlns:a16="http://schemas.microsoft.com/office/drawing/2014/main" val="2994867838"/>
                    </a:ext>
                  </a:extLst>
                </a:gridCol>
                <a:gridCol w="1370541">
                  <a:extLst>
                    <a:ext uri="{9D8B030D-6E8A-4147-A177-3AD203B41FA5}">
                      <a16:colId xmlns:a16="http://schemas.microsoft.com/office/drawing/2014/main" val="1492169806"/>
                    </a:ext>
                  </a:extLst>
                </a:gridCol>
                <a:gridCol w="1286972">
                  <a:extLst>
                    <a:ext uri="{9D8B030D-6E8A-4147-A177-3AD203B41FA5}">
                      <a16:colId xmlns:a16="http://schemas.microsoft.com/office/drawing/2014/main" val="3348334256"/>
                    </a:ext>
                  </a:extLst>
                </a:gridCol>
              </a:tblGrid>
              <a:tr h="4529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Type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Predictors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18994"/>
                  </a:ext>
                </a:extLst>
              </a:tr>
              <a:tr h="144104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White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Alcohol</a:t>
                      </a:r>
                      <a:endParaRPr lang="pt-BR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Residual Sugar</a:t>
                      </a:r>
                      <a:endParaRPr lang="pt-BR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Chlorides</a:t>
                      </a:r>
                      <a:endParaRPr lang="pt-BR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Density</a:t>
                      </a:r>
                      <a:endParaRPr lang="pt-BR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FALSE TRUE</a:t>
                      </a:r>
                      <a:endParaRPr lang="da-DK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0   1848   58</a:t>
                      </a:r>
                      <a:endParaRPr lang="da-DK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1   431  112</a:t>
                      </a:r>
                      <a:endParaRPr lang="da-DK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0.2062615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0.9695698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0.8003267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0.658823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84348"/>
                  </a:ext>
                </a:extLst>
              </a:tr>
              <a:tr h="111166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Red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Alcohol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Volatile Acidity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Sulphates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.45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  FALSE TRUE</a:t>
                      </a:r>
                      <a:endParaRPr lang="da-DK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0   676   11</a:t>
                      </a:r>
                      <a:endParaRPr lang="da-DK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1    83   30</a:t>
                      </a:r>
                      <a:endParaRPr lang="da-DK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0.2654867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0.9839884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0.8825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0.731707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323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 Wines</a:t>
            </a:r>
          </a:p>
          <a:p>
            <a:pPr lvl="1"/>
            <a:r>
              <a:rPr lang="en-US" dirty="0"/>
              <a:t>Alcohol Content (increase -&gt; high quality)</a:t>
            </a:r>
          </a:p>
          <a:p>
            <a:pPr lvl="1"/>
            <a:r>
              <a:rPr lang="en-US" dirty="0"/>
              <a:t>Residual Sugars (increase -&gt; high quality)</a:t>
            </a:r>
          </a:p>
          <a:p>
            <a:pPr lvl="1"/>
            <a:r>
              <a:rPr lang="en-US" dirty="0"/>
              <a:t>Chlorides (decrease -&gt; high quality)</a:t>
            </a:r>
          </a:p>
          <a:p>
            <a:pPr lvl="1"/>
            <a:r>
              <a:rPr lang="en-US" dirty="0"/>
              <a:t>Density (decrease -&gt; high quality)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A51AD9-B082-4FDA-B93B-8B1FBCF4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066" y="952500"/>
            <a:ext cx="4442534" cy="304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6ABBE3-0077-424D-9D43-9F0D52F57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482657"/>
              </p:ext>
            </p:extLst>
          </p:nvPr>
        </p:nvGraphicFramePr>
        <p:xfrm>
          <a:off x="1295400" y="4156818"/>
          <a:ext cx="9601200" cy="1727200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3454698156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36134891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506064422"/>
                    </a:ext>
                  </a:extLst>
                </a:gridCol>
              </a:tblGrid>
              <a:tr h="413629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White Wines</a:t>
                      </a:r>
                      <a:endParaRPr lang="en-US" sz="36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73904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55% Threshold</a:t>
                      </a:r>
                      <a:endParaRPr lang="en-US" sz="36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Categorized as Low</a:t>
                      </a:r>
                      <a:endParaRPr lang="en-US" sz="36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Categorized as High</a:t>
                      </a:r>
                      <a:endParaRPr lang="en-US" sz="3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847987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 Low Quality Wines</a:t>
                      </a:r>
                      <a:endParaRPr lang="en-US" sz="36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6AA84F"/>
                          </a:solidFill>
                          <a:effectLst/>
                          <a:latin typeface="+mn-lt"/>
                        </a:rPr>
                        <a:t>1848</a:t>
                      </a:r>
                      <a:endParaRPr lang="en-US" sz="36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58</a:t>
                      </a:r>
                      <a:endParaRPr lang="en-US" sz="36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880419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 High Quality Wines</a:t>
                      </a:r>
                      <a:endParaRPr lang="en-US" sz="3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431</a:t>
                      </a:r>
                      <a:endParaRPr lang="en-US" sz="36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AA84F"/>
                          </a:solidFill>
                          <a:effectLst/>
                          <a:latin typeface="+mn-lt"/>
                        </a:rPr>
                        <a:t>112</a:t>
                      </a:r>
                      <a:endParaRPr lang="en-US" sz="3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555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E0F19E-A472-4DF3-BBBE-C26F251EA6A6}"/>
              </a:ext>
            </a:extLst>
          </p:cNvPr>
          <p:cNvSpPr txBox="1"/>
          <p:nvPr/>
        </p:nvSpPr>
        <p:spPr>
          <a:xfrm>
            <a:off x="1295399" y="5884018"/>
            <a:ext cx="960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Figures in </a:t>
            </a:r>
            <a:r>
              <a:rPr lang="en-US" sz="1800" b="1" i="0" u="none" strike="noStrike" dirty="0">
                <a:solidFill>
                  <a:srgbClr val="6AA84F"/>
                </a:solidFill>
                <a:effectLst/>
                <a:latin typeface="Times New Roman" panose="02020603050405020304" pitchFamily="18" charset="0"/>
              </a:rPr>
              <a:t>green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are categorized correctly; those in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red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are categorized incorrectly.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2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5E2DE4-1B33-4039-88EB-177214DA1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188" y="952500"/>
            <a:ext cx="4451412" cy="303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 Wines</a:t>
            </a:r>
          </a:p>
          <a:p>
            <a:pPr lvl="1"/>
            <a:r>
              <a:rPr lang="en-US" dirty="0"/>
              <a:t>Alcohol Content (increase -&gt; high quality)</a:t>
            </a:r>
          </a:p>
          <a:p>
            <a:pPr lvl="1"/>
            <a:r>
              <a:rPr lang="en-US" dirty="0"/>
              <a:t>Sulphates (increase -&gt; high quality)</a:t>
            </a:r>
          </a:p>
          <a:p>
            <a:pPr lvl="1"/>
            <a:r>
              <a:rPr lang="en-US" dirty="0"/>
              <a:t>Volatile Acidity (decrease -&gt; high quality)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6ABBE3-0077-424D-9D43-9F0D52F57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38765"/>
              </p:ext>
            </p:extLst>
          </p:nvPr>
        </p:nvGraphicFramePr>
        <p:xfrm>
          <a:off x="1295400" y="4174574"/>
          <a:ext cx="9601200" cy="1727200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3454698156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36134891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506064422"/>
                    </a:ext>
                  </a:extLst>
                </a:gridCol>
              </a:tblGrid>
              <a:tr h="413629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Red Wines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73904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45% Threshold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Categorized as Low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Categorized as High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847987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 Low Quality Wines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6AA84F"/>
                          </a:solidFill>
                          <a:effectLst/>
                          <a:latin typeface="+mn-lt"/>
                        </a:rPr>
                        <a:t>676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11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880419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 High Quality Wines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83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AA84F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555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4AD9B1-87FB-4B6E-8B72-22F1304A1F87}"/>
              </a:ext>
            </a:extLst>
          </p:cNvPr>
          <p:cNvSpPr txBox="1"/>
          <p:nvPr/>
        </p:nvSpPr>
        <p:spPr>
          <a:xfrm>
            <a:off x="1295399" y="5884018"/>
            <a:ext cx="960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Figures in </a:t>
            </a:r>
            <a:r>
              <a:rPr lang="en-US" sz="1800" b="1" i="0" u="none" strike="noStrike" dirty="0">
                <a:solidFill>
                  <a:srgbClr val="6AA84F"/>
                </a:solidFill>
                <a:effectLst/>
                <a:latin typeface="Times New Roman" panose="02020603050405020304" pitchFamily="18" charset="0"/>
              </a:rPr>
              <a:t>green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are categorized correctly; those in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red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are categorized incorrectly.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9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Source: UCI Machine Learning Repository</a:t>
            </a:r>
          </a:p>
          <a:p>
            <a:pPr lvl="1"/>
            <a:r>
              <a:rPr lang="en-US" dirty="0">
                <a:hlinkClick r:id="rId2"/>
              </a:rPr>
              <a:t>https://archive.ics.uci.edu/ml/datasets/wine+quality</a:t>
            </a:r>
            <a:endParaRPr lang="en-US" dirty="0"/>
          </a:p>
          <a:p>
            <a:r>
              <a:rPr lang="en-US" dirty="0"/>
              <a:t>1599 red, 4898 white wines</a:t>
            </a:r>
          </a:p>
          <a:p>
            <a:r>
              <a:rPr lang="en-US" dirty="0"/>
              <a:t>1 response variable: Quality</a:t>
            </a:r>
          </a:p>
          <a:p>
            <a:pPr lvl="1"/>
            <a:r>
              <a:rPr lang="en-US" dirty="0"/>
              <a:t>Categorical:</a:t>
            </a:r>
          </a:p>
          <a:p>
            <a:pPr lvl="1"/>
            <a:r>
              <a:rPr lang="en-US" dirty="0"/>
              <a:t>“High” = 7 or higher</a:t>
            </a:r>
          </a:p>
          <a:p>
            <a:pPr lvl="1"/>
            <a:r>
              <a:rPr lang="en-US" dirty="0"/>
              <a:t>“Low” = 6 or lower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0C5FD6-01A6-48DE-80A9-4F2DD7A56657}"/>
              </a:ext>
            </a:extLst>
          </p:cNvPr>
          <p:cNvSpPr txBox="1">
            <a:spLocks/>
          </p:cNvSpPr>
          <p:nvPr/>
        </p:nvSpPr>
        <p:spPr>
          <a:xfrm>
            <a:off x="7391400" y="1828800"/>
            <a:ext cx="3505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predictor variables:</a:t>
            </a:r>
          </a:p>
          <a:p>
            <a:pPr lvl="1"/>
            <a:r>
              <a:rPr lang="en-US" dirty="0"/>
              <a:t>Alcohol</a:t>
            </a:r>
          </a:p>
          <a:p>
            <a:pPr lvl="1"/>
            <a:r>
              <a:rPr lang="en-US" dirty="0"/>
              <a:t>Residual Sugars</a:t>
            </a:r>
          </a:p>
          <a:p>
            <a:pPr lvl="1"/>
            <a:r>
              <a:rPr lang="en-US" dirty="0"/>
              <a:t>Density</a:t>
            </a:r>
          </a:p>
          <a:p>
            <a:pPr lvl="1"/>
            <a:r>
              <a:rPr lang="en-US" dirty="0"/>
              <a:t>Total Sulphur Dioxide</a:t>
            </a:r>
          </a:p>
          <a:p>
            <a:pPr lvl="1"/>
            <a:r>
              <a:rPr lang="en-US" dirty="0"/>
              <a:t>Free Sulphur Dioxide</a:t>
            </a:r>
          </a:p>
          <a:p>
            <a:pPr lvl="1"/>
            <a:r>
              <a:rPr lang="en-US" dirty="0"/>
              <a:t>Sulphates </a:t>
            </a:r>
          </a:p>
          <a:p>
            <a:pPr lvl="1"/>
            <a:r>
              <a:rPr lang="en-US" dirty="0"/>
              <a:t>Fixed Acidity</a:t>
            </a:r>
          </a:p>
          <a:p>
            <a:pPr lvl="1"/>
            <a:r>
              <a:rPr lang="en-US" dirty="0"/>
              <a:t>Volatile Acidity</a:t>
            </a:r>
          </a:p>
          <a:p>
            <a:pPr lvl="1"/>
            <a:r>
              <a:rPr lang="en-US" dirty="0"/>
              <a:t>Citric Acid</a:t>
            </a:r>
          </a:p>
          <a:p>
            <a:pPr lvl="1"/>
            <a:r>
              <a:rPr lang="en-US" dirty="0"/>
              <a:t>Chlorides</a:t>
            </a:r>
          </a:p>
          <a:p>
            <a:pPr lvl="1"/>
            <a:r>
              <a:rPr lang="en-US" dirty="0"/>
              <a:t>pH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2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/>
          <a:lstStyle/>
          <a:p>
            <a:r>
              <a:rPr lang="en-US" dirty="0"/>
              <a:t>Data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6CC0A-781F-4DBC-A830-FF4CE9F69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655584-8A50-4695-92A3-BD9BD854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3" y="914400"/>
            <a:ext cx="10849915" cy="533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95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/>
          <a:lstStyle/>
          <a:p>
            <a:r>
              <a:rPr lang="en-US" dirty="0"/>
              <a:t>Data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6CC0A-781F-4DBC-A830-FF4CE9F69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1F03B34-C521-4FC1-B5FC-53E2F7037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6"/>
          <a:stretch/>
        </p:blipFill>
        <p:spPr bwMode="auto">
          <a:xfrm>
            <a:off x="2487955" y="914400"/>
            <a:ext cx="7216090" cy="534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62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/>
          <a:lstStyle/>
          <a:p>
            <a:r>
              <a:rPr lang="en-US" dirty="0"/>
              <a:t>Data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6CC0A-781F-4DBC-A830-FF4CE9F69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1F03B34-C521-4FC1-B5FC-53E2F7037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0"/>
          <a:stretch/>
        </p:blipFill>
        <p:spPr bwMode="auto">
          <a:xfrm>
            <a:off x="2443365" y="914400"/>
            <a:ext cx="7305271" cy="530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85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111</TotalTime>
  <Words>1907</Words>
  <Application>Microsoft Office PowerPoint</Application>
  <PresentationFormat>Widescreen</PresentationFormat>
  <Paragraphs>695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Cambria</vt:lpstr>
      <vt:lpstr>Times New Roman</vt:lpstr>
      <vt:lpstr>Red Line Business 16x9</vt:lpstr>
      <vt:lpstr>Vinho da ‘Ville</vt:lpstr>
      <vt:lpstr>Agenda</vt:lpstr>
      <vt:lpstr>Background - Vinho da ‘Ville</vt:lpstr>
      <vt:lpstr>Executive Summary</vt:lpstr>
      <vt:lpstr>Executive Summary</vt:lpstr>
      <vt:lpstr>Data Background</vt:lpstr>
      <vt:lpstr>Data Background</vt:lpstr>
      <vt:lpstr>Data Background</vt:lpstr>
      <vt:lpstr>Data Background</vt:lpstr>
      <vt:lpstr>White Wines – Exploratory data Analysis</vt:lpstr>
      <vt:lpstr>White Wines – Exploratory data Analysis</vt:lpstr>
      <vt:lpstr>White Wines – Exploratory data Analysis</vt:lpstr>
      <vt:lpstr>White Wines – Exploratory data Analysis</vt:lpstr>
      <vt:lpstr>White Wines – Exploratory data Analysis</vt:lpstr>
      <vt:lpstr>White Wines – Detailed Analysis</vt:lpstr>
      <vt:lpstr>White Wines – Detailed Analysis</vt:lpstr>
      <vt:lpstr>White Wines – Detailed Analysis</vt:lpstr>
      <vt:lpstr>White Wines – Detailed Analysis</vt:lpstr>
      <vt:lpstr>White Wines – Detailed Analysis</vt:lpstr>
      <vt:lpstr>White Wines – Detailed Analysis</vt:lpstr>
      <vt:lpstr>White Wines – Detailed Analysis</vt:lpstr>
      <vt:lpstr>Red Wines – Exploratory data Analysis</vt:lpstr>
      <vt:lpstr>red Wines – Exploratory data Analysis</vt:lpstr>
      <vt:lpstr>red Wines – Exploratory data Analysis</vt:lpstr>
      <vt:lpstr>red Wines – Exploratory data Analysis</vt:lpstr>
      <vt:lpstr>red Wines – Exploratory data Analysis</vt:lpstr>
      <vt:lpstr>red Wines – Exploratory data Analysis</vt:lpstr>
      <vt:lpstr>red Wines – Detailed Analysis</vt:lpstr>
      <vt:lpstr>red Wines – Detailed Analysis</vt:lpstr>
      <vt:lpstr>red Wines – Detailed Analysis</vt:lpstr>
      <vt:lpstr>red Wines – Detailed Analysis</vt:lpstr>
      <vt:lpstr>red Wines – Detailed Analysis</vt:lpstr>
      <vt:lpstr>red Wines – Detailed Analysis</vt:lpstr>
      <vt:lpstr>red Wines – Detailed Analysis</vt:lpstr>
      <vt:lpstr>red Wines – Detailed Analysis</vt:lpstr>
      <vt:lpstr>red Wines – Detailed Analysis</vt:lpstr>
      <vt:lpstr>red Wines – Detailed Analysis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Vinho da ‘Ville</dc:title>
  <dc:creator>Morris, Stephen A CPT USARMY ICOE (USA)</dc:creator>
  <cp:lastModifiedBy>Morris, Stephen A CPT USARMY ICOE (USA)</cp:lastModifiedBy>
  <cp:revision>18</cp:revision>
  <dcterms:created xsi:type="dcterms:W3CDTF">2020-08-06T13:21:20Z</dcterms:created>
  <dcterms:modified xsi:type="dcterms:W3CDTF">2020-08-06T15:12:48Z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